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3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0031F-245C-4033-B3D4-B2E9DC1B5D50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48581-DE8B-4B78-8651-2F709F7C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8581-DE8B-4B78-8651-2F709F7CD8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5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6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0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0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6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3A55-4C68-44AF-BF15-1DA5C261A1B9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Coherence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7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95793"/>
              </p:ext>
            </p:extLst>
          </p:nvPr>
        </p:nvGraphicFramePr>
        <p:xfrm>
          <a:off x="323528" y="3356992"/>
          <a:ext cx="8280920" cy="295715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In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dirty="0" smtClean="0"/>
                        <a:t>he first cartoon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there is </a:t>
                      </a:r>
                      <a:r>
                        <a:rPr lang="en-GB" dirty="0" smtClean="0"/>
                        <a:t>a picture of the United States with 12 numbered points on it, each one labelled “Drill here”.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This </a:t>
                      </a:r>
                      <a:r>
                        <a:rPr lang="en-GB" dirty="0" smtClean="0"/>
                        <a:t> map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represents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George Bush’s ‘12-step program to end America’s addiction to oil’.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12-step program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brings</a:t>
                      </a:r>
                      <a:r>
                        <a:rPr lang="pt-PT" dirty="0" smtClean="0"/>
                        <a:t> to </a:t>
                      </a:r>
                      <a:r>
                        <a:rPr lang="pt-PT" dirty="0" err="1" smtClean="0"/>
                        <a:t>mind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the classical treatment for addicts, which consists of 12 stages.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In fact, there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really only one step: to drill in the location marked.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7647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7227" y="1134036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point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departure</a:t>
            </a:r>
            <a:r>
              <a:rPr lang="pt-PT" sz="2400" dirty="0" smtClean="0"/>
              <a:t>:</a:t>
            </a:r>
          </a:p>
          <a:p>
            <a:r>
              <a:rPr lang="pt-PT" sz="2400" dirty="0" err="1" smtClean="0"/>
              <a:t>Gives</a:t>
            </a:r>
            <a:r>
              <a:rPr lang="pt-PT" sz="2400" dirty="0" smtClean="0"/>
              <a:t> a </a:t>
            </a:r>
            <a:r>
              <a:rPr lang="pt-PT" sz="2400" dirty="0" err="1" smtClean="0"/>
              <a:t>focus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Establishes</a:t>
            </a:r>
            <a:r>
              <a:rPr lang="pt-PT" sz="2400" dirty="0" smtClean="0"/>
              <a:t> </a:t>
            </a:r>
            <a:r>
              <a:rPr lang="pt-PT" sz="2400" dirty="0" err="1" smtClean="0"/>
              <a:t>an</a:t>
            </a:r>
            <a:r>
              <a:rPr lang="pt-PT" sz="2400" dirty="0" smtClean="0"/>
              <a:t> </a:t>
            </a:r>
            <a:r>
              <a:rPr lang="pt-PT" sz="2400" dirty="0" err="1" smtClean="0"/>
              <a:t>orientation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1808972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Develops</a:t>
            </a:r>
            <a:r>
              <a:rPr lang="pt-PT" sz="2400" dirty="0" smtClean="0"/>
              <a:t> </a:t>
            </a:r>
            <a:r>
              <a:rPr lang="pt-PT" sz="2400" dirty="0" err="1" smtClean="0"/>
              <a:t>Theme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Introduces</a:t>
            </a:r>
            <a:r>
              <a:rPr lang="pt-PT" sz="2400" dirty="0" smtClean="0"/>
              <a:t> </a:t>
            </a:r>
            <a:r>
              <a:rPr lang="pt-PT" sz="2400" dirty="0" err="1" smtClean="0"/>
              <a:t>information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NEW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28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092103"/>
              </p:ext>
            </p:extLst>
          </p:nvPr>
        </p:nvGraphicFramePr>
        <p:xfrm>
          <a:off x="389290" y="1384921"/>
          <a:ext cx="8280920" cy="515171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48272"/>
                <a:gridCol w="5832648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In the first cartoon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picture of the United States with 12 numbered points on it, each one labelled “Drill here”.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This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map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represents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George Bush’s ‘12-step program to end America’s addiction to oil’.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12-step program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brings</a:t>
                      </a:r>
                      <a:r>
                        <a:rPr lang="pt-PT" dirty="0" smtClean="0"/>
                        <a:t> to </a:t>
                      </a:r>
                      <a:r>
                        <a:rPr lang="pt-PT" dirty="0" err="1" smtClean="0"/>
                        <a:t>mind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the classical treatment for addicts, which consists of 12 stages.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cap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But</a:t>
                      </a:r>
                      <a:r>
                        <a:rPr lang="en-GB" i="0" cap="small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in fact</a:t>
                      </a:r>
                      <a:r>
                        <a:rPr lang="en-GB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there 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really only one step: to drill in the location marked.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suggests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that George Bush does not actually have a 12-step program, but only a one-step program.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Furthermore</a:t>
                      </a:r>
                      <a:r>
                        <a:rPr lang="en-GB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rather</a:t>
                      </a:r>
                      <a:r>
                        <a:rPr lang="en-GB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than putting an end to America’s addiction,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 will be putting an end to America’s oil.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Thus</a:t>
                      </a:r>
                      <a:r>
                        <a:rPr lang="en-GB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the cartoonist 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is critical of George Bush’s policies towards oil, which are neither sustainable nor varied.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2606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Nominal </a:t>
            </a:r>
            <a:r>
              <a:rPr lang="pt-PT" sz="2000" dirty="0" err="1" smtClean="0"/>
              <a:t>group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34485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solidFill>
                  <a:srgbClr val="7030A0"/>
                </a:solidFill>
              </a:rPr>
              <a:t>Prepositional</a:t>
            </a:r>
            <a:r>
              <a:rPr lang="pt-PT" sz="2000" dirty="0" smtClean="0">
                <a:solidFill>
                  <a:srgbClr val="7030A0"/>
                </a:solidFill>
              </a:rPr>
              <a:t> </a:t>
            </a:r>
            <a:r>
              <a:rPr lang="pt-PT" sz="2000" dirty="0" err="1" smtClean="0">
                <a:solidFill>
                  <a:srgbClr val="7030A0"/>
                </a:solidFill>
              </a:rPr>
              <a:t>phrase</a:t>
            </a:r>
            <a:endParaRPr lang="pt-PT" sz="2000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1663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err="1" smtClean="0">
                <a:solidFill>
                  <a:schemeClr val="accent6">
                    <a:lumMod val="75000"/>
                  </a:schemeClr>
                </a:solidFill>
              </a:rPr>
              <a:t>Multiple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000" dirty="0" err="1" smtClean="0">
                <a:solidFill>
                  <a:schemeClr val="accent6">
                    <a:lumMod val="75000"/>
                  </a:schemeClr>
                </a:solidFill>
              </a:rPr>
              <a:t>Theme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pt-PT" sz="2000" i="1" dirty="0" err="1" smtClean="0">
                <a:solidFill>
                  <a:schemeClr val="accent6">
                    <a:lumMod val="75000"/>
                  </a:schemeClr>
                </a:solidFill>
              </a:rPr>
              <a:t>Conjunction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 AND/OR </a:t>
            </a:r>
            <a:r>
              <a:rPr lang="pt-PT" sz="2000" cap="small" dirty="0" err="1">
                <a:solidFill>
                  <a:schemeClr val="accent6">
                    <a:lumMod val="75000"/>
                  </a:schemeClr>
                </a:solidFill>
              </a:rPr>
              <a:t>Attitudinal</a:t>
            </a:r>
            <a:r>
              <a:rPr lang="pt-PT" sz="2000" cap="smal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000" cap="small" dirty="0" err="1">
                <a:solidFill>
                  <a:schemeClr val="accent6">
                    <a:lumMod val="75000"/>
                  </a:schemeClr>
                </a:solidFill>
              </a:rPr>
              <a:t>adjunct</a:t>
            </a:r>
            <a:r>
              <a:rPr lang="pt-PT" sz="2000" dirty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nominal </a:t>
            </a:r>
            <a:r>
              <a:rPr lang="pt-PT" sz="2000" dirty="0" err="1" smtClean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pt-PT" sz="2000" dirty="0" err="1" smtClean="0">
                <a:solidFill>
                  <a:schemeClr val="accent6">
                    <a:lumMod val="75000"/>
                  </a:schemeClr>
                </a:solidFill>
              </a:rPr>
              <a:t>prep.phrase</a:t>
            </a:r>
            <a:r>
              <a:rPr lang="pt-PT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5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88802"/>
              </p:ext>
            </p:extLst>
          </p:nvPr>
        </p:nvGraphicFramePr>
        <p:xfrm>
          <a:off x="457200" y="1600200"/>
          <a:ext cx="7571184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42592"/>
                <a:gridCol w="2804864"/>
                <a:gridCol w="25237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/>
                        <a:t>Constant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parallel</a:t>
                      </a:r>
                      <a:endParaRPr lang="pt-PT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err="1" smtClean="0"/>
                        <a:t>Theme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is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maintained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from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clause</a:t>
                      </a:r>
                      <a:r>
                        <a:rPr lang="pt-PT" sz="2000" b="0" baseline="0" dirty="0" smtClean="0"/>
                        <a:t> to </a:t>
                      </a:r>
                      <a:r>
                        <a:rPr lang="pt-PT" sz="2000" b="0" baseline="0" dirty="0" err="1" smtClean="0"/>
                        <a:t>clause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err="1" smtClean="0"/>
                        <a:t>Zig-zag</a:t>
                      </a: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r>
                        <a:rPr lang="pt-PT" sz="2000" dirty="0" smtClean="0"/>
                        <a:t> derives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Rheme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of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previous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clause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smtClean="0"/>
                        <a:t>Fan </a:t>
                      </a:r>
                      <a:r>
                        <a:rPr lang="pt-PT" sz="2000" b="1" dirty="0" err="1" smtClean="0"/>
                        <a:t>or</a:t>
                      </a:r>
                      <a:r>
                        <a:rPr lang="pt-PT" sz="2000" b="1" dirty="0" smtClean="0"/>
                        <a:t> </a:t>
                      </a:r>
                      <a:r>
                        <a:rPr lang="pt-PT" sz="2000" b="1" dirty="0" err="1" smtClean="0"/>
                        <a:t>subpoint</a:t>
                      </a:r>
                      <a:endParaRPr lang="en-GB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more </a:t>
                      </a:r>
                      <a:r>
                        <a:rPr lang="pt-PT" sz="2000" dirty="0" err="1" smtClean="0"/>
                        <a:t>than</a:t>
                      </a:r>
                      <a:r>
                        <a:rPr lang="pt-PT" sz="2000" dirty="0" smtClean="0"/>
                        <a:t> 1 </a:t>
                      </a:r>
                      <a:r>
                        <a:rPr lang="pt-PT" sz="2000" dirty="0" err="1" smtClean="0"/>
                        <a:t>clause</a:t>
                      </a:r>
                      <a:r>
                        <a:rPr lang="pt-PT" sz="2000" dirty="0" smtClean="0"/>
                        <a:t> derive </a:t>
                      </a:r>
                      <a:r>
                        <a:rPr lang="pt-PT" sz="2000" dirty="0" err="1" smtClean="0"/>
                        <a:t>from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organising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expression</a:t>
                      </a:r>
                      <a:endParaRPr lang="pt-PT" sz="2000" baseline="0" dirty="0" smtClean="0"/>
                    </a:p>
                    <a:p>
                      <a:r>
                        <a:rPr lang="pt-PT" sz="2000" baseline="0" dirty="0" smtClean="0"/>
                        <a:t>e.g. </a:t>
                      </a:r>
                      <a:r>
                        <a:rPr lang="pt-PT" sz="2000" baseline="0" dirty="0" err="1" smtClean="0"/>
                        <a:t>many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factors</a:t>
                      </a:r>
                      <a:r>
                        <a:rPr lang="pt-PT" sz="2000" baseline="0" dirty="0" smtClean="0"/>
                        <a:t>; </a:t>
                      </a:r>
                      <a:r>
                        <a:rPr lang="pt-PT" sz="2000" baseline="0" dirty="0" err="1" smtClean="0"/>
                        <a:t>three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differences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by</a:t>
                      </a:r>
                      <a:r>
                        <a:rPr lang="pt-PT" sz="2000" baseline="0" dirty="0" smtClean="0"/>
                        <a:t> country.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7647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Patterns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Themes</a:t>
            </a:r>
            <a:endParaRPr lang="en-GB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32240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28184" y="278092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2160" y="37817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2160" y="378175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12160" y="378904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1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09099"/>
              </p:ext>
            </p:extLst>
          </p:nvPr>
        </p:nvGraphicFramePr>
        <p:xfrm>
          <a:off x="251520" y="548680"/>
          <a:ext cx="8712968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91276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first cartoon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us a picture of the United States with 12 numbered points on it, each one labelled “Drill here”.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map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represents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George Bush’s ‘12-step program to end America’s addiction to oil’.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12-step program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brings</a:t>
                      </a:r>
                      <a:r>
                        <a:rPr lang="pt-PT" dirty="0" smtClean="0"/>
                        <a:t> to </a:t>
                      </a:r>
                      <a:r>
                        <a:rPr lang="pt-PT" dirty="0" err="1" smtClean="0"/>
                        <a:t>mind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the classical treatment for addicts, which consists of 12 stages.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In fact</a:t>
                      </a:r>
                      <a:r>
                        <a:rPr lang="en-GB" dirty="0" smtClean="0"/>
                        <a:t>, there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really only one step: to drill in the location marked.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suggests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that George Bush does not actually have a 12-step program, but only a one-step program.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Furthermore</a:t>
                      </a:r>
                      <a:r>
                        <a:rPr lang="en-GB" dirty="0" smtClean="0"/>
                        <a:t>, rather than putting an end to America’s addiction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 will be putting an end to America’s oil.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Thus</a:t>
                      </a:r>
                      <a:r>
                        <a:rPr lang="en-GB" dirty="0" smtClean="0"/>
                        <a:t>, the cartoonist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is critical of George Bush’s policies towards oil, which are neither sustainable nor varied.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 rot="3382212">
            <a:off x="1863946" y="1345954"/>
            <a:ext cx="216088" cy="70254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own Arrow 3"/>
          <p:cNvSpPr/>
          <p:nvPr/>
        </p:nvSpPr>
        <p:spPr>
          <a:xfrm rot="3382212">
            <a:off x="1854736" y="1980356"/>
            <a:ext cx="216088" cy="70254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 rot="3382212">
            <a:off x="1845526" y="3002192"/>
            <a:ext cx="216088" cy="70254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Arrow 5"/>
          <p:cNvSpPr/>
          <p:nvPr/>
        </p:nvSpPr>
        <p:spPr>
          <a:xfrm rot="19742346">
            <a:off x="1460975" y="3117253"/>
            <a:ext cx="5641147" cy="435487"/>
          </a:xfrm>
          <a:prstGeom prst="leftArrow">
            <a:avLst>
              <a:gd name="adj1" fmla="val 0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43608" y="1268760"/>
            <a:ext cx="0" cy="42484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14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184320"/>
              </p:ext>
            </p:extLst>
          </p:nvPr>
        </p:nvGraphicFramePr>
        <p:xfrm>
          <a:off x="323528" y="1397000"/>
          <a:ext cx="8496944" cy="559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264696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depicts some aliens</a:t>
                      </a:r>
                      <a:r>
                        <a:rPr lang="en-GB" baseline="0" dirty="0" smtClean="0"/>
                        <a:t> in what looks like a classroom.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- 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teacher - is  talking</a:t>
                      </a:r>
                      <a:r>
                        <a:rPr lang="en-GB" baseline="0" dirty="0" smtClean="0"/>
                        <a:t> to his students</a:t>
                      </a:r>
                      <a:r>
                        <a:rPr lang="en-GB" dirty="0" smtClean="0"/>
                        <a:t> about an energy source that is perfect for fuelling their spaceships.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pointing to a blackboard on which there is drawn the figure of a human being and a jerry-can, with an arrow leading from the former to the latter.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process he is explaining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mirrors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the process by which oil was formed.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demise (death) of the human race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, which is</a:t>
                      </a:r>
                      <a:r>
                        <a:rPr lang="en-GB" baseline="0" dirty="0" smtClean="0"/>
                        <a:t> implied</a:t>
                      </a:r>
                      <a:r>
                        <a:rPr lang="en-GB" dirty="0" smtClean="0"/>
                        <a:t> in the drawing, symbolises the origins of the oil we use today.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aliens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represent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the human race,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GB" dirty="0" smtClean="0"/>
                        <a:t>  their attitude to their fuel source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the same as ours to oil today.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parallels</a:t>
                      </a:r>
                      <a:r>
                        <a:rPr lang="en-GB" baseline="0" dirty="0" smtClean="0"/>
                        <a:t> drawn by the </a:t>
                      </a:r>
                      <a:r>
                        <a:rPr lang="en-GB" dirty="0" smtClean="0"/>
                        <a:t>cartoonist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imply</a:t>
                      </a:r>
                      <a:r>
                        <a:rPr lang="pt-PT" dirty="0" smtClean="0"/>
                        <a:t> </a:t>
                      </a:r>
                      <a:r>
                        <a:rPr lang="en-GB" dirty="0" smtClean="0"/>
                        <a:t>that our dependence on oil will lead to our own destruction,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and</a:t>
                      </a:r>
                      <a:r>
                        <a:rPr lang="en-GB" dirty="0" smtClean="0"/>
                        <a:t> the cartoonist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is, therefore, critical of this dependence.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4700401">
            <a:off x="3660174" y="2080009"/>
            <a:ext cx="208940" cy="309634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Notched Right Arrow 5"/>
          <p:cNvSpPr/>
          <p:nvPr/>
        </p:nvSpPr>
        <p:spPr>
          <a:xfrm rot="5400000">
            <a:off x="305985" y="3971378"/>
            <a:ext cx="2160240" cy="14401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5400000">
            <a:off x="1352197" y="5373216"/>
            <a:ext cx="355848" cy="14401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4700401">
            <a:off x="2359260" y="1476525"/>
            <a:ext cx="177143" cy="169048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Bent Arrow 2"/>
          <p:cNvSpPr/>
          <p:nvPr/>
        </p:nvSpPr>
        <p:spPr>
          <a:xfrm flipV="1">
            <a:off x="197768" y="536293"/>
            <a:ext cx="395536" cy="4176464"/>
          </a:xfrm>
          <a:prstGeom prst="bentArrow">
            <a:avLst>
              <a:gd name="adj1" fmla="val 10989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 rot="5400000">
            <a:off x="649660" y="2713334"/>
            <a:ext cx="355848" cy="14401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Notched Right Arrow 10"/>
          <p:cNvSpPr/>
          <p:nvPr/>
        </p:nvSpPr>
        <p:spPr>
          <a:xfrm rot="7380000">
            <a:off x="836603" y="4073074"/>
            <a:ext cx="3500963" cy="55662"/>
          </a:xfrm>
          <a:prstGeom prst="notchedRight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Notched Right Arrow 12"/>
          <p:cNvSpPr/>
          <p:nvPr/>
        </p:nvSpPr>
        <p:spPr>
          <a:xfrm rot="5400000">
            <a:off x="1208181" y="6450713"/>
            <a:ext cx="355848" cy="14401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 rot="4700401">
            <a:off x="2367644" y="4971666"/>
            <a:ext cx="177143" cy="169048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31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 animBg="1"/>
      <p:bldP spid="9" grpId="0" animBg="1"/>
      <p:bldP spid="11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606</Words>
  <Application>Microsoft Office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Coherence: Information 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flow</dc:title>
  <dc:creator>ANN HENSHALL</dc:creator>
  <cp:lastModifiedBy>ANN HENSHALL</cp:lastModifiedBy>
  <cp:revision>18</cp:revision>
  <dcterms:created xsi:type="dcterms:W3CDTF">2015-09-29T13:14:50Z</dcterms:created>
  <dcterms:modified xsi:type="dcterms:W3CDTF">2017-02-22T13:40:29Z</dcterms:modified>
</cp:coreProperties>
</file>